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4" r:id="rId9"/>
    <p:sldId id="263" r:id="rId10"/>
    <p:sldId id="265" r:id="rId11"/>
  </p:sldIdLst>
  <p:sldSz cx="9793288" cy="7380288"/>
  <p:notesSz cx="6858000" cy="9144000"/>
  <p:defaultTextStyle>
    <a:defPPr>
      <a:defRPr lang="ru-RU"/>
    </a:defPPr>
    <a:lvl1pPr marL="0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667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334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001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2668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3335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4002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4669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5336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0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662" y="90"/>
      </p:cViewPr>
      <p:guideLst>
        <p:guide orient="horz" pos="2325"/>
        <p:guide pos="3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497" y="2292674"/>
            <a:ext cx="8324295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993" y="4182163"/>
            <a:ext cx="685530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8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0134" y="295554"/>
            <a:ext cx="2203490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9664" y="295554"/>
            <a:ext cx="6447248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5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602" y="4742519"/>
            <a:ext cx="8324295" cy="146580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602" y="3128082"/>
            <a:ext cx="8324295" cy="16144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3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0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2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3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40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46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5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9664" y="1722068"/>
            <a:ext cx="4325369" cy="487064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8255" y="1722068"/>
            <a:ext cx="4325369" cy="487064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664" y="1652023"/>
            <a:ext cx="4327070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667" indent="0">
              <a:buNone/>
              <a:defRPr sz="2100" b="1"/>
            </a:lvl2pPr>
            <a:lvl3pPr marL="981334" indent="0">
              <a:buNone/>
              <a:defRPr sz="1900" b="1"/>
            </a:lvl3pPr>
            <a:lvl4pPr marL="1472001" indent="0">
              <a:buNone/>
              <a:defRPr sz="1700" b="1"/>
            </a:lvl4pPr>
            <a:lvl5pPr marL="1962668" indent="0">
              <a:buNone/>
              <a:defRPr sz="1700" b="1"/>
            </a:lvl5pPr>
            <a:lvl6pPr marL="2453335" indent="0">
              <a:buNone/>
              <a:defRPr sz="1700" b="1"/>
            </a:lvl6pPr>
            <a:lvl7pPr marL="2944002" indent="0">
              <a:buNone/>
              <a:defRPr sz="1700" b="1"/>
            </a:lvl7pPr>
            <a:lvl8pPr marL="3434669" indent="0">
              <a:buNone/>
              <a:defRPr sz="1700" b="1"/>
            </a:lvl8pPr>
            <a:lvl9pPr marL="392533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664" y="2340508"/>
            <a:ext cx="4327070" cy="425220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74855" y="1652023"/>
            <a:ext cx="4328769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667" indent="0">
              <a:buNone/>
              <a:defRPr sz="2100" b="1"/>
            </a:lvl2pPr>
            <a:lvl3pPr marL="981334" indent="0">
              <a:buNone/>
              <a:defRPr sz="1900" b="1"/>
            </a:lvl3pPr>
            <a:lvl4pPr marL="1472001" indent="0">
              <a:buNone/>
              <a:defRPr sz="1700" b="1"/>
            </a:lvl4pPr>
            <a:lvl5pPr marL="1962668" indent="0">
              <a:buNone/>
              <a:defRPr sz="1700" b="1"/>
            </a:lvl5pPr>
            <a:lvl6pPr marL="2453335" indent="0">
              <a:buNone/>
              <a:defRPr sz="1700" b="1"/>
            </a:lvl6pPr>
            <a:lvl7pPr marL="2944002" indent="0">
              <a:buNone/>
              <a:defRPr sz="1700" b="1"/>
            </a:lvl7pPr>
            <a:lvl8pPr marL="3434669" indent="0">
              <a:buNone/>
              <a:defRPr sz="1700" b="1"/>
            </a:lvl8pPr>
            <a:lvl9pPr marL="392533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74855" y="2340508"/>
            <a:ext cx="4328769" cy="425220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1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65" y="293845"/>
            <a:ext cx="3221924" cy="125054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8904" y="293846"/>
            <a:ext cx="5474720" cy="629887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665" y="1544394"/>
            <a:ext cx="3221924" cy="5048323"/>
          </a:xfrm>
        </p:spPr>
        <p:txBody>
          <a:bodyPr/>
          <a:lstStyle>
            <a:lvl1pPr marL="0" indent="0">
              <a:buNone/>
              <a:defRPr sz="1500"/>
            </a:lvl1pPr>
            <a:lvl2pPr marL="490667" indent="0">
              <a:buNone/>
              <a:defRPr sz="1300"/>
            </a:lvl2pPr>
            <a:lvl3pPr marL="981334" indent="0">
              <a:buNone/>
              <a:defRPr sz="1100"/>
            </a:lvl3pPr>
            <a:lvl4pPr marL="1472001" indent="0">
              <a:buNone/>
              <a:defRPr sz="1000"/>
            </a:lvl4pPr>
            <a:lvl5pPr marL="1962668" indent="0">
              <a:buNone/>
              <a:defRPr sz="1000"/>
            </a:lvl5pPr>
            <a:lvl6pPr marL="2453335" indent="0">
              <a:buNone/>
              <a:defRPr sz="1000"/>
            </a:lvl6pPr>
            <a:lvl7pPr marL="2944002" indent="0">
              <a:buNone/>
              <a:defRPr sz="1000"/>
            </a:lvl7pPr>
            <a:lvl8pPr marL="3434669" indent="0">
              <a:buNone/>
              <a:defRPr sz="1000"/>
            </a:lvl8pPr>
            <a:lvl9pPr marL="39253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53" y="5166202"/>
            <a:ext cx="5875973" cy="60989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9553" y="659442"/>
            <a:ext cx="5875973" cy="4428173"/>
          </a:xfrm>
        </p:spPr>
        <p:txBody>
          <a:bodyPr/>
          <a:lstStyle>
            <a:lvl1pPr marL="0" indent="0">
              <a:buNone/>
              <a:defRPr sz="3400"/>
            </a:lvl1pPr>
            <a:lvl2pPr marL="490667" indent="0">
              <a:buNone/>
              <a:defRPr sz="3000"/>
            </a:lvl2pPr>
            <a:lvl3pPr marL="981334" indent="0">
              <a:buNone/>
              <a:defRPr sz="2600"/>
            </a:lvl3pPr>
            <a:lvl4pPr marL="1472001" indent="0">
              <a:buNone/>
              <a:defRPr sz="2100"/>
            </a:lvl4pPr>
            <a:lvl5pPr marL="1962668" indent="0">
              <a:buNone/>
              <a:defRPr sz="2100"/>
            </a:lvl5pPr>
            <a:lvl6pPr marL="2453335" indent="0">
              <a:buNone/>
              <a:defRPr sz="2100"/>
            </a:lvl6pPr>
            <a:lvl7pPr marL="2944002" indent="0">
              <a:buNone/>
              <a:defRPr sz="2100"/>
            </a:lvl7pPr>
            <a:lvl8pPr marL="3434669" indent="0">
              <a:buNone/>
              <a:defRPr sz="2100"/>
            </a:lvl8pPr>
            <a:lvl9pPr marL="392533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9553" y="5776101"/>
            <a:ext cx="5875973" cy="866158"/>
          </a:xfrm>
        </p:spPr>
        <p:txBody>
          <a:bodyPr/>
          <a:lstStyle>
            <a:lvl1pPr marL="0" indent="0">
              <a:buNone/>
              <a:defRPr sz="1500"/>
            </a:lvl1pPr>
            <a:lvl2pPr marL="490667" indent="0">
              <a:buNone/>
              <a:defRPr sz="1300"/>
            </a:lvl2pPr>
            <a:lvl3pPr marL="981334" indent="0">
              <a:buNone/>
              <a:defRPr sz="1100"/>
            </a:lvl3pPr>
            <a:lvl4pPr marL="1472001" indent="0">
              <a:buNone/>
              <a:defRPr sz="1000"/>
            </a:lvl4pPr>
            <a:lvl5pPr marL="1962668" indent="0">
              <a:buNone/>
              <a:defRPr sz="1000"/>
            </a:lvl5pPr>
            <a:lvl6pPr marL="2453335" indent="0">
              <a:buNone/>
              <a:defRPr sz="1000"/>
            </a:lvl6pPr>
            <a:lvl7pPr marL="2944002" indent="0">
              <a:buNone/>
              <a:defRPr sz="1000"/>
            </a:lvl7pPr>
            <a:lvl8pPr marL="3434669" indent="0">
              <a:buNone/>
              <a:defRPr sz="1000"/>
            </a:lvl8pPr>
            <a:lvl9pPr marL="39253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8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65" y="295554"/>
            <a:ext cx="8813959" cy="1230048"/>
          </a:xfrm>
          <a:prstGeom prst="rect">
            <a:avLst/>
          </a:prstGeom>
        </p:spPr>
        <p:txBody>
          <a:bodyPr vert="horz" lIns="98133" tIns="49067" rIns="98133" bIns="490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665" y="1722068"/>
            <a:ext cx="8813959" cy="4870649"/>
          </a:xfrm>
          <a:prstGeom prst="rect">
            <a:avLst/>
          </a:prstGeom>
        </p:spPr>
        <p:txBody>
          <a:bodyPr vert="horz" lIns="98133" tIns="49067" rIns="98133" bIns="490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9664" y="6840434"/>
            <a:ext cx="2285101" cy="392932"/>
          </a:xfrm>
          <a:prstGeom prst="rect">
            <a:avLst/>
          </a:prstGeom>
        </p:spPr>
        <p:txBody>
          <a:bodyPr vert="horz" lIns="98133" tIns="49067" rIns="98133" bIns="490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B7DD-4BD2-4D93-A38A-0CCB1051025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6040" y="6840434"/>
            <a:ext cx="3101208" cy="392932"/>
          </a:xfrm>
          <a:prstGeom prst="rect">
            <a:avLst/>
          </a:prstGeom>
        </p:spPr>
        <p:txBody>
          <a:bodyPr vert="horz" lIns="98133" tIns="49067" rIns="98133" bIns="490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8523" y="6840434"/>
            <a:ext cx="2285101" cy="392932"/>
          </a:xfrm>
          <a:prstGeom prst="rect">
            <a:avLst/>
          </a:prstGeom>
        </p:spPr>
        <p:txBody>
          <a:bodyPr vert="horz" lIns="98133" tIns="49067" rIns="98133" bIns="490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254-BF55-45DC-9444-7AF52A689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3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33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000" indent="-368000" algn="l" defTabSz="98133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334" indent="-306667" algn="l" defTabSz="98133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668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7335" indent="-245334" algn="l" defTabSz="98133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170" y="1132910"/>
            <a:ext cx="8329076" cy="1291743"/>
          </a:xfrm>
          <a:prstGeom prst="rect">
            <a:avLst/>
          </a:prstGeom>
        </p:spPr>
        <p:txBody>
          <a:bodyPr wrap="square" lIns="98133" tIns="49067" rIns="98133" bIns="49067">
            <a:spAutoFit/>
          </a:bodyPr>
          <a:lstStyle/>
          <a:p>
            <a:pPr algn="ctr"/>
            <a:r>
              <a:rPr lang="ru-RU" b="1" dirty="0"/>
              <a:t>Долгосрочный проект по реализации казачьего компонента регионального образования</a:t>
            </a:r>
            <a:endParaRPr lang="ru-RU" dirty="0"/>
          </a:p>
          <a:p>
            <a:pPr algn="ctr"/>
            <a:r>
              <a:rPr lang="ru-RU" b="1" dirty="0"/>
              <a:t>«Роль музеев как социокультурного института общества в патриотическом и гражданском воспитании личности дошкольника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71191" y="2527765"/>
            <a:ext cx="4896644" cy="1291743"/>
          </a:xfrm>
          <a:prstGeom prst="rect">
            <a:avLst/>
          </a:prstGeom>
        </p:spPr>
        <p:txBody>
          <a:bodyPr lIns="98133" tIns="49067" rIns="98133" bIns="49067">
            <a:spAutoFit/>
          </a:bodyPr>
          <a:lstStyle/>
          <a:p>
            <a:pPr algn="r"/>
            <a:r>
              <a:rPr lang="ru-RU" b="1" i="1" dirty="0"/>
              <a:t>У музеев есть замечательный продукт, </a:t>
            </a:r>
            <a:endParaRPr lang="ru-RU" dirty="0"/>
          </a:p>
          <a:p>
            <a:pPr algn="r"/>
            <a:r>
              <a:rPr lang="ru-RU" b="1" i="1" dirty="0"/>
              <a:t>который выше всякой конкуренции, - они  </a:t>
            </a:r>
            <a:endParaRPr lang="ru-RU" dirty="0"/>
          </a:p>
          <a:p>
            <a:pPr algn="r"/>
            <a:r>
              <a:rPr lang="ru-RU" b="1" i="1" dirty="0"/>
              <a:t> располагают истинными ценностями.</a:t>
            </a:r>
            <a:endParaRPr lang="ru-RU" dirty="0"/>
          </a:p>
          <a:p>
            <a:pPr algn="r"/>
            <a:r>
              <a:rPr lang="ru-RU" b="1" i="1" dirty="0" err="1"/>
              <a:t>С.Фокс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4196" y="3819508"/>
            <a:ext cx="8349608" cy="2417877"/>
          </a:xfrm>
          <a:prstGeom prst="rect">
            <a:avLst/>
          </a:prstGeom>
        </p:spPr>
        <p:txBody>
          <a:bodyPr wrap="square" lIns="98133" tIns="49067" rIns="98133" bIns="49067">
            <a:spAutoFit/>
          </a:bodyPr>
          <a:lstStyle/>
          <a:p>
            <a:r>
              <a:rPr lang="ru-RU" sz="1500" b="1" dirty="0"/>
              <a:t>Цель проекта:</a:t>
            </a:r>
            <a:r>
              <a:rPr lang="ru-RU" sz="1500" dirty="0"/>
              <a:t> создание системы работы по развитию у детей познавательного интереса к истории, культуре, традициям Донского казачества через организацию мини-музея.</a:t>
            </a:r>
          </a:p>
          <a:p>
            <a:r>
              <a:rPr lang="ru-RU" sz="1500" b="1" i="1" dirty="0"/>
              <a:t>Задачи проекта: </a:t>
            </a:r>
            <a:endParaRPr lang="ru-RU" sz="1500" dirty="0"/>
          </a:p>
          <a:p>
            <a:pPr lvl="0"/>
            <a:r>
              <a:rPr lang="ru-RU" sz="1500" i="1" dirty="0"/>
              <a:t>Создать условия для организации  специального пространство в детском саду для размещения, использования и хранения музейных экспонатов</a:t>
            </a:r>
            <a:endParaRPr lang="ru-RU" sz="1500" dirty="0"/>
          </a:p>
          <a:p>
            <a:pPr lvl="0"/>
            <a:r>
              <a:rPr lang="ru-RU" sz="1500" i="1" dirty="0"/>
              <a:t>Создать условия для распространения передового педагогического опыта по реализации регионального компонента образования посредством организации совместных мероприятий;</a:t>
            </a:r>
            <a:endParaRPr lang="ru-RU" sz="1500" dirty="0"/>
          </a:p>
          <a:p>
            <a:pPr lvl="0"/>
            <a:r>
              <a:rPr lang="ru-RU" sz="1500" i="1" dirty="0"/>
              <a:t>Создать условий для обогащения представлений детей дошкольного возраста о родном крае и формирования ценностно-смыслового отношения к истории и культуре Донского края посредством их включения в систему деятельности</a:t>
            </a:r>
            <a:endParaRPr lang="ru-RU" sz="1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28" y="2330438"/>
            <a:ext cx="2673492" cy="148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3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157">
            <a:off x="797984" y="1322975"/>
            <a:ext cx="2555593" cy="2380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19">
            <a:off x="6840860" y="3186088"/>
            <a:ext cx="2091217" cy="2788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32" y="1382069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064">
            <a:off x="7291259" y="1295690"/>
            <a:ext cx="1360817" cy="18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795" flipH="1">
            <a:off x="859484" y="4067538"/>
            <a:ext cx="2175339" cy="16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11" y="3867431"/>
            <a:ext cx="3136424" cy="17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8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8845" y="1169864"/>
            <a:ext cx="81369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этап</a:t>
            </a:r>
            <a:r>
              <a:rPr lang="ru-RU" dirty="0"/>
              <a:t> мотивационно-проектный (сентябрь 2019 — декабрь 2019 гг.) </a:t>
            </a:r>
          </a:p>
          <a:p>
            <a:r>
              <a:rPr lang="ru-RU" dirty="0"/>
              <a:t>Изучить возможность создания мини-музея. Проанализировать условия, создания творческой группы, подготовить помещение для мини-музея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8391" y="2139360"/>
            <a:ext cx="79369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Разработать нормативно-правовой базу по сопровождению проекта. Создать творческую группу по реализации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2817" y="2720648"/>
            <a:ext cx="81369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 методической литературы, посещения музея Донского казачества, интернет- ресурсов по организации мини-музея, работ по истории, культуре и быте казачества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84476" y="3725108"/>
            <a:ext cx="53480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Повышение заинтересованности педагогов, родителей и старших дошкольников в изучении материалов, связанных с казачеством. Поиск социальных партнеров.</a:t>
            </a:r>
          </a:p>
          <a:p>
            <a:r>
              <a:rPr lang="ru-RU" dirty="0"/>
              <a:t>Цикл музейных занятий «Быт казака» совместно с Донским казачьим музеем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91" y="3707981"/>
            <a:ext cx="2365222" cy="188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2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4196" y="1097856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этап— </a:t>
            </a:r>
            <a:r>
              <a:rPr lang="ru-RU" dirty="0"/>
              <a:t>внедренческий (основной) (декабрь 2019 по декабрь 2020 гг.) В ходе основного этапа реализации проекта проводятся запланированные мероприятия согласно направлениям деятельности с привлечением родителей и социальных</a:t>
            </a:r>
            <a:r>
              <a:rPr lang="ru-RU" b="1" dirty="0"/>
              <a:t> </a:t>
            </a:r>
            <a:r>
              <a:rPr lang="ru-RU" dirty="0"/>
              <a:t>партнёров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2575" y="235974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Создание основы учебно-методического комплекса мини-музея</a:t>
            </a:r>
          </a:p>
          <a:p>
            <a:r>
              <a:rPr lang="ru-RU" sz="1600" dirty="0"/>
              <a:t>-Изготовление учебно методический 		</a:t>
            </a:r>
          </a:p>
          <a:p>
            <a:r>
              <a:rPr lang="ru-RU" sz="1600" dirty="0"/>
              <a:t>- пособий  «Казачьих игр», «Казачьи праздники», «Донские казачьи обряды», «Донские казачьи стихи, загадки поговорки» «Рецепты донской казачьей кухни»;</a:t>
            </a:r>
          </a:p>
          <a:p>
            <a:r>
              <a:rPr lang="ru-RU" sz="1600" dirty="0"/>
              <a:t>-изготовление информационных стенды в холле мини-музея: «Кто такие казаки», «Устройство казачьего куреня», «Воспитание маликов и девочек в казачьих семьях»;</a:t>
            </a:r>
          </a:p>
          <a:p>
            <a:r>
              <a:rPr lang="ru-RU" sz="1600" dirty="0"/>
              <a:t>— изготовлены дидактические игры: игра-раскраска «Казачьи забавы», «Казачьи обряды», развивающая игра «Собери картинку», «Быт казаков» (угадай, дорисуй, раскрась);</a:t>
            </a:r>
          </a:p>
          <a:p>
            <a:r>
              <a:rPr lang="ru-RU" sz="1600" dirty="0"/>
              <a:t>-разработки викторин для старших дошкольников: «Казачий курень», «Оружие казаков»; — разработаны конспекты занятий, сценарии музейных экскурсий: «Доброму гостю без зову рады!», «В эти игры мы играли!»; </a:t>
            </a:r>
          </a:p>
          <a:p>
            <a:r>
              <a:rPr lang="ru-RU" sz="1600" dirty="0"/>
              <a:t>-Разработаны сценарии казачьих праздников «Покрова пресвятой Богородицы», «День матери Казачки», «Масленица», «Донской каравай» </a:t>
            </a:r>
            <a:r>
              <a:rPr lang="ru-RU" sz="1600" dirty="0" err="1"/>
              <a:t>ит.п</a:t>
            </a:r>
            <a:r>
              <a:rPr lang="ru-RU" sz="1600" dirty="0"/>
              <a:t>.</a:t>
            </a:r>
          </a:p>
          <a:p>
            <a:r>
              <a:rPr lang="ru-RU" sz="1600" dirty="0"/>
              <a:t>-Сшиты традиционные казачьи костюмы  для выступлений как для воспитанников так и для педагогов ДОУ</a:t>
            </a:r>
          </a:p>
        </p:txBody>
      </p:sp>
    </p:spTree>
    <p:extLst>
      <p:ext uri="{BB962C8B-B14F-4D97-AF65-F5344CB8AC3E}">
        <p14:creationId xmlns:p14="http://schemas.microsoft.com/office/powerpoint/2010/main" val="280292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412">
            <a:off x="960910" y="1860078"/>
            <a:ext cx="3149966" cy="236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64" y="4010572"/>
            <a:ext cx="2868709" cy="2154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624">
            <a:off x="4410421" y="648116"/>
            <a:ext cx="3633370" cy="272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840">
            <a:off x="5564002" y="3037060"/>
            <a:ext cx="2096334" cy="30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92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8559" y="9538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Мероприятия мини-музея с участием родителей воспитанников и социальных партнеров.</a:t>
            </a:r>
          </a:p>
          <a:p>
            <a:pPr lvl="0"/>
            <a:r>
              <a:rPr lang="ru-RU" sz="1600" dirty="0"/>
              <a:t>Мастер-классы : «Казачий оберег», «Изготовление куклы-закрутки», «Казачьи посиделки»</a:t>
            </a:r>
          </a:p>
          <a:p>
            <a:pPr lvl="0"/>
            <a:r>
              <a:rPr lang="ru-RU" sz="1600" dirty="0"/>
              <a:t>Организация концертов </a:t>
            </a:r>
            <a:r>
              <a:rPr lang="ru-RU" sz="1600" dirty="0" smtClean="0"/>
              <a:t>: «</a:t>
            </a:r>
            <a:r>
              <a:rPr lang="ru-RU" sz="1600" dirty="0"/>
              <a:t>Казаки-герои Великой Отечественной войны», концерты совместно с казачьими детскими сада  </a:t>
            </a:r>
            <a:r>
              <a:rPr lang="ru-RU" sz="1600" dirty="0" smtClean="0"/>
              <a:t> </a:t>
            </a:r>
            <a:r>
              <a:rPr lang="ru-RU" sz="1600" dirty="0"/>
              <a:t>г. Новочеркасска.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9" y="2089395"/>
            <a:ext cx="2517375" cy="222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6" y="2148381"/>
            <a:ext cx="2448272" cy="211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06" y="2538016"/>
            <a:ext cx="2719035" cy="15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76" y="4463292"/>
            <a:ext cx="2847049" cy="160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92" y="4463292"/>
            <a:ext cx="2847049" cy="16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188" y="124187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акции для родителей «Сохранение казачьих традиций в семьях» с целью сбора экспонатов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767">
            <a:off x="871640" y="2024701"/>
            <a:ext cx="2289025" cy="21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952">
            <a:off x="6371619" y="1739285"/>
            <a:ext cx="2375917" cy="203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70" y="3904276"/>
            <a:ext cx="2068693" cy="196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84" y="1934975"/>
            <a:ext cx="2625735" cy="19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4" y="4554240"/>
            <a:ext cx="1979462" cy="13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11" y="4232104"/>
            <a:ext cx="3260985" cy="183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8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8470" y="1169864"/>
            <a:ext cx="820263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Наше будущее невозможно без памяти о своих корнях. Свои воспитанникам мы </a:t>
            </a:r>
            <a:r>
              <a:rPr lang="ru-RU" dirty="0" smtClean="0"/>
              <a:t> </a:t>
            </a:r>
            <a:r>
              <a:rPr lang="ru-RU" dirty="0"/>
              <a:t>с детства прививаем основы культуры Донского края. Песня «Атаманом буду» была написана сотрудниками нашего детского сада для юных казачат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337" y="2129223"/>
            <a:ext cx="398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Казаки мы. Не </a:t>
            </a:r>
            <a:r>
              <a:rPr lang="ru-RU" sz="1200" dirty="0" err="1" smtClean="0"/>
              <a:t>Баглаи</a:t>
            </a:r>
            <a:r>
              <a:rPr lang="ru-RU" sz="1200" dirty="0" smtClean="0"/>
              <a:t>, хоть и голос тонкий,</a:t>
            </a:r>
          </a:p>
          <a:p>
            <a:r>
              <a:rPr lang="ru-RU" sz="1200" dirty="0" smtClean="0"/>
              <a:t>Маме с папой помогаем, и в работе ловкие</a:t>
            </a:r>
          </a:p>
          <a:p>
            <a:r>
              <a:rPr lang="ru-RU" sz="1200" dirty="0" smtClean="0"/>
              <a:t>Из  колодца принесем студеной водицы,</a:t>
            </a:r>
          </a:p>
          <a:p>
            <a:r>
              <a:rPr lang="ru-RU" sz="1200" dirty="0" smtClean="0"/>
              <a:t>И грибы найдем в лесу, на ужин пригодится,</a:t>
            </a:r>
          </a:p>
          <a:p>
            <a:endParaRPr lang="ru-RU" sz="1200" dirty="0" smtClean="0"/>
          </a:p>
          <a:p>
            <a:r>
              <a:rPr lang="ru-RU" sz="1200" dirty="0" smtClean="0"/>
              <a:t>Если что-то по душе громко крику Люба!</a:t>
            </a:r>
          </a:p>
          <a:p>
            <a:r>
              <a:rPr lang="ru-RU" sz="1200" dirty="0" smtClean="0"/>
              <a:t>Скоро вырасту уже Атаманом буду!</a:t>
            </a:r>
          </a:p>
          <a:p>
            <a:r>
              <a:rPr lang="ru-RU" sz="1200" dirty="0"/>
              <a:t>Если что-то по душе громко крику Люба!</a:t>
            </a:r>
          </a:p>
          <a:p>
            <a:r>
              <a:rPr lang="ru-RU" sz="1200" dirty="0"/>
              <a:t>Скоро вырасту уже Атаманом буду!</a:t>
            </a:r>
          </a:p>
          <a:p>
            <a:endParaRPr lang="ru-RU" sz="1200" dirty="0" smtClean="0"/>
          </a:p>
          <a:p>
            <a:r>
              <a:rPr lang="ru-RU" sz="1200" dirty="0" smtClean="0"/>
              <a:t>Взяли в руки мы нагайку, скачем на лихом коне,</a:t>
            </a:r>
          </a:p>
          <a:p>
            <a:r>
              <a:rPr lang="ru-RU" sz="1200" dirty="0" smtClean="0"/>
              <a:t>Скачем на лихом коне,</a:t>
            </a:r>
          </a:p>
          <a:p>
            <a:r>
              <a:rPr lang="ru-RU" sz="1200" dirty="0" smtClean="0"/>
              <a:t>Но одна есть только незадача, пока только лишь во сне,</a:t>
            </a:r>
          </a:p>
          <a:p>
            <a:r>
              <a:rPr lang="ru-RU" sz="1200" dirty="0" smtClean="0"/>
              <a:t>Накрывай на стол хозяйка и неси нам каравай,</a:t>
            </a:r>
          </a:p>
          <a:p>
            <a:r>
              <a:rPr lang="ru-RU" sz="1200" dirty="0" smtClean="0"/>
              <a:t>И гостей встречай ка чаю наливай ка!</a:t>
            </a:r>
          </a:p>
          <a:p>
            <a:endParaRPr lang="ru-RU" sz="1200" dirty="0" smtClean="0"/>
          </a:p>
          <a:p>
            <a:r>
              <a:rPr lang="ru-RU" sz="1200" dirty="0"/>
              <a:t>Если что-то по душе громко крику Люба!</a:t>
            </a:r>
          </a:p>
          <a:p>
            <a:r>
              <a:rPr lang="ru-RU" sz="1200" dirty="0"/>
              <a:t>Скоро вырасту уже Атаманом буду!</a:t>
            </a:r>
          </a:p>
          <a:p>
            <a:r>
              <a:rPr lang="ru-RU" sz="1200" dirty="0"/>
              <a:t>Если что-то по душе громко крику Люба!</a:t>
            </a:r>
          </a:p>
          <a:p>
            <a:r>
              <a:rPr lang="ru-RU" sz="1200" dirty="0"/>
              <a:t>Скоро вырасту уже Атаманом буду!</a:t>
            </a:r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719">
            <a:off x="4229667" y="2341367"/>
            <a:ext cx="1728192" cy="129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736">
            <a:off x="6817831" y="2356568"/>
            <a:ext cx="2350314" cy="1764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28" y="3672142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16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220" y="1313880"/>
            <a:ext cx="80648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Участие в рамках открытого городского проекта «Тихий Дон» в городском конкурсе инсценированной (театрализованной) казачье песни «Бессмертная душа Тихого Дона»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0" y="2301752"/>
            <a:ext cx="1791806" cy="238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86" y="2105967"/>
            <a:ext cx="1876273" cy="250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8" y="4136578"/>
            <a:ext cx="144016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97" y="2192362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9" y="4602245"/>
            <a:ext cx="1156910" cy="154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8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6/02/s_5ed6386fea48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" y="0"/>
            <a:ext cx="9796529" cy="73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188" y="1337175"/>
            <a:ext cx="80648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 этап</a:t>
            </a:r>
            <a:r>
              <a:rPr lang="ru-RU" dirty="0"/>
              <a:t>— обобщающий (с декабрь 2020 по май 2021 гг.) Распространение опыта работы по реализации проекта среди педагогов города, участие в конкурсах. Презентация проекта на сайте ДОУ, в печатных изданиях.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6204" y="2394000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Организованы экскурсии: «Воспитание в казачьей семье» для воспитанников детских садов г. Новочеркасска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8212" y="3058408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Организовано выездное занятие –экскурсия «Славься Казачество» с участием воспитанников МБДОУ д/с № 51 и студентов ГБПОУ РО </a:t>
            </a:r>
            <a:r>
              <a:rPr lang="ru-RU" dirty="0" err="1"/>
              <a:t>НКПТиУ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3462" y="3834160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Участие в социальном экологическом проекте «Чистые берега» (Река Дон)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6204" y="4626248"/>
            <a:ext cx="81369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Выступление на ГМО педагогов г. Новочеркасска с презентацией опыта работы по нравственно — патриотическому воспитанию детей старшего дошкольного возраста средствами музейной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447681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546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20</cp:revision>
  <dcterms:created xsi:type="dcterms:W3CDTF">2021-01-13T12:29:25Z</dcterms:created>
  <dcterms:modified xsi:type="dcterms:W3CDTF">2023-11-28T10:15:01Z</dcterms:modified>
</cp:coreProperties>
</file>