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69" r:id="rId3"/>
    <p:sldId id="266" r:id="rId4"/>
    <p:sldId id="267" r:id="rId5"/>
    <p:sldId id="279" r:id="rId6"/>
    <p:sldId id="272" r:id="rId7"/>
    <p:sldId id="264" r:id="rId8"/>
    <p:sldId id="268" r:id="rId9"/>
    <p:sldId id="281" r:id="rId10"/>
    <p:sldId id="270" r:id="rId11"/>
    <p:sldId id="257" r:id="rId12"/>
    <p:sldId id="260" r:id="rId13"/>
    <p:sldId id="262" r:id="rId14"/>
    <p:sldId id="273" r:id="rId15"/>
    <p:sldId id="275" r:id="rId16"/>
    <p:sldId id="278" r:id="rId17"/>
    <p:sldId id="276" r:id="rId18"/>
    <p:sldId id="274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7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.pn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.png"/><Relationship Id="rId4" Type="http://schemas.openxmlformats.org/officeDocument/2006/relationships/image" Target="../media/image12.jpeg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/>
          <p:nvPr/>
        </p:nvCxnSpPr>
        <p:spPr>
          <a:xfrm>
            <a:off x="1547664" y="4149080"/>
            <a:ext cx="2376264" cy="115212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1619672" y="2564904"/>
            <a:ext cx="2448272" cy="129614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419872" y="18448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44208" y="5373216"/>
            <a:ext cx="228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rebuchet MS" pitchFamily="34" charset="0"/>
                <a:cs typeface="Times New Roman" pitchFamily="18" charset="0"/>
              </a:rPr>
              <a:t>Разработала    </a:t>
            </a:r>
            <a:endParaRPr lang="ru-RU" dirty="0" smtClean="0"/>
          </a:p>
          <a:p>
            <a:pPr lvl="0"/>
            <a:r>
              <a:rPr lang="ru-RU" b="1" dirty="0" smtClean="0">
                <a:solidFill>
                  <a:srgbClr val="000000"/>
                </a:solidFill>
                <a:latin typeface="Trebuchet MS" pitchFamily="34" charset="0"/>
                <a:cs typeface="Times New Roman" pitchFamily="18" charset="0"/>
              </a:rPr>
              <a:t>учитель-логопед</a:t>
            </a:r>
          </a:p>
          <a:p>
            <a:pPr lvl="0"/>
            <a:r>
              <a:rPr lang="ru-RU" b="1" dirty="0" err="1" smtClean="0">
                <a:solidFill>
                  <a:srgbClr val="000000"/>
                </a:solidFill>
                <a:latin typeface="Trebuchet MS" pitchFamily="34" charset="0"/>
                <a:cs typeface="Times New Roman" pitchFamily="18" charset="0"/>
              </a:rPr>
              <a:t>Янкина</a:t>
            </a:r>
            <a:r>
              <a:rPr lang="ru-RU" b="1" dirty="0" smtClean="0">
                <a:solidFill>
                  <a:srgbClr val="000000"/>
                </a:solidFill>
                <a:latin typeface="Trebuchet MS" pitchFamily="34" charset="0"/>
                <a:cs typeface="Times New Roman" pitchFamily="18" charset="0"/>
              </a:rPr>
              <a:t> Н.Ю.</a:t>
            </a:r>
            <a:endParaRPr lang="ru-RU" b="1" dirty="0" smtClean="0">
              <a:solidFill>
                <a:srgbClr val="000000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476672"/>
            <a:ext cx="742697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Работа над слоговой структурой слова.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Формирование фразы.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67544" y="3284984"/>
            <a:ext cx="1536006" cy="1536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Группа 11"/>
          <p:cNvGrpSpPr/>
          <p:nvPr/>
        </p:nvGrpSpPr>
        <p:grpSpPr>
          <a:xfrm>
            <a:off x="2987824" y="2204864"/>
            <a:ext cx="1287854" cy="1870467"/>
            <a:chOff x="6732240" y="1268760"/>
            <a:chExt cx="1719902" cy="2590547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9479"/>
            <a:stretch>
              <a:fillRect/>
            </a:stretch>
          </p:blipFill>
          <p:spPr bwMode="auto">
            <a:xfrm>
              <a:off x="6732240" y="1268760"/>
              <a:ext cx="1719902" cy="1805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Прямоугольник 7"/>
            <p:cNvSpPr/>
            <p:nvPr/>
          </p:nvSpPr>
          <p:spPr>
            <a:xfrm>
              <a:off x="6948264" y="3212976"/>
              <a:ext cx="13260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600" b="1" dirty="0" smtClean="0"/>
                <a:t>ПАПА</a:t>
              </a:r>
              <a:endParaRPr lang="ru-RU" sz="3600" b="1" dirty="0"/>
            </a:p>
          </p:txBody>
        </p:sp>
      </p:grpSp>
      <p:grpSp>
        <p:nvGrpSpPr>
          <p:cNvPr id="9" name="Группа 9"/>
          <p:cNvGrpSpPr/>
          <p:nvPr/>
        </p:nvGrpSpPr>
        <p:grpSpPr>
          <a:xfrm>
            <a:off x="3059832" y="4725144"/>
            <a:ext cx="1296143" cy="1835699"/>
            <a:chOff x="683569" y="1231520"/>
            <a:chExt cx="1656183" cy="2627787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r="18370"/>
            <a:stretch>
              <a:fillRect/>
            </a:stretch>
          </p:blipFill>
          <p:spPr bwMode="auto">
            <a:xfrm>
              <a:off x="683569" y="1231520"/>
              <a:ext cx="1656183" cy="1770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755576" y="3212976"/>
              <a:ext cx="15536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/>
                <a:t>МАМА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51520" y="1916832"/>
            <a:ext cx="2184078" cy="2184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 r="48250"/>
          <a:stretch>
            <a:fillRect/>
          </a:stretch>
        </p:blipFill>
        <p:spPr bwMode="auto">
          <a:xfrm>
            <a:off x="2627784" y="1844824"/>
            <a:ext cx="3024336" cy="4102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l="59361"/>
          <a:stretch>
            <a:fillRect/>
          </a:stretch>
        </p:blipFill>
        <p:spPr bwMode="auto">
          <a:xfrm>
            <a:off x="4788024" y="1700808"/>
            <a:ext cx="2376264" cy="4104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069298" y="3244334"/>
            <a:ext cx="1005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Заборчи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83768" y="260648"/>
            <a:ext cx="46599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«Отрабатываем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фразу «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ЭТО…»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54" y="27080"/>
            <a:ext cx="9118946" cy="6830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l="9895" t="35808" r="63955" b="35306"/>
          <a:stretch>
            <a:fillRect/>
          </a:stretch>
        </p:blipFill>
        <p:spPr bwMode="auto">
          <a:xfrm>
            <a:off x="323528" y="3356992"/>
            <a:ext cx="158417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 l="55867" t="5463" r="6699" b="73904"/>
          <a:stretch>
            <a:fillRect/>
          </a:stretch>
        </p:blipFill>
        <p:spPr bwMode="auto">
          <a:xfrm>
            <a:off x="323528" y="2276872"/>
            <a:ext cx="226774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 l="58043" t="35808" r="3919" b="35306"/>
          <a:stretch>
            <a:fillRect/>
          </a:stretch>
        </p:blipFill>
        <p:spPr bwMode="auto">
          <a:xfrm>
            <a:off x="6839744" y="3356992"/>
            <a:ext cx="230425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0950" t="69072" r="58939" b="2419"/>
          <a:stretch>
            <a:fillRect/>
          </a:stretch>
        </p:blipFill>
        <p:spPr bwMode="auto">
          <a:xfrm>
            <a:off x="4499992" y="3501008"/>
            <a:ext cx="158417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483768" y="260648"/>
            <a:ext cx="47913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Отрабатываем фразу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«Киса иди,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зая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иди…»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81 -0.00926 L 0.23819 -0.009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54" y="27080"/>
            <a:ext cx="9118946" cy="6830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0" name="AutoShape 2" descr="https://im0-tub-ru.yandex.net/i?id=4d600f36d318bf06cf5868b7f45d043e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72816"/>
            <a:ext cx="2160240" cy="3831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2636912"/>
            <a:ext cx="1216025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339752" y="260648"/>
            <a:ext cx="5040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Отрабатываем фразу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«Мама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иди,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папа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иди…»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6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ocuments\докум\логопедия копилка\ОНЛАЙН\moi-malik-photo-big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88" y="1614488"/>
            <a:ext cx="5000625" cy="3629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"/>
          <p:cNvGrpSpPr/>
          <p:nvPr/>
        </p:nvGrpSpPr>
        <p:grpSpPr>
          <a:xfrm>
            <a:off x="1259632" y="980728"/>
            <a:ext cx="2160240" cy="2952328"/>
            <a:chOff x="683569" y="1231520"/>
            <a:chExt cx="1656183" cy="2627787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r="18370"/>
            <a:stretch>
              <a:fillRect/>
            </a:stretch>
          </p:blipFill>
          <p:spPr bwMode="auto">
            <a:xfrm>
              <a:off x="683569" y="1231520"/>
              <a:ext cx="1656183" cy="1770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755576" y="3212976"/>
              <a:ext cx="15536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/>
                <a:t>МАМА</a:t>
              </a:r>
            </a:p>
          </p:txBody>
        </p:sp>
      </p:grpSp>
      <p:grpSp>
        <p:nvGrpSpPr>
          <p:cNvPr id="10" name="Группа 10"/>
          <p:cNvGrpSpPr/>
          <p:nvPr/>
        </p:nvGrpSpPr>
        <p:grpSpPr>
          <a:xfrm>
            <a:off x="5004048" y="1124744"/>
            <a:ext cx="2016224" cy="2952328"/>
            <a:chOff x="2840406" y="1268760"/>
            <a:chExt cx="1719902" cy="2590547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9479"/>
            <a:stretch>
              <a:fillRect/>
            </a:stretch>
          </p:blipFill>
          <p:spPr bwMode="auto">
            <a:xfrm>
              <a:off x="2840406" y="1268760"/>
              <a:ext cx="1719902" cy="1805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2987824" y="3212976"/>
              <a:ext cx="13260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/>
                <a:t>ПАПА</a:t>
              </a:r>
              <a:endParaRPr lang="ru-RU" sz="3600" b="1" dirty="0"/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429000"/>
            <a:ext cx="302286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789040"/>
            <a:ext cx="2593988" cy="2106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4069298" y="3244334"/>
            <a:ext cx="1005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Заборчи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5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9226"/>
          <a:stretch>
            <a:fillRect/>
          </a:stretch>
        </p:blipFill>
        <p:spPr bwMode="auto">
          <a:xfrm>
            <a:off x="4932040" y="1052736"/>
            <a:ext cx="158635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r="53730"/>
          <a:stretch>
            <a:fillRect/>
          </a:stretch>
        </p:blipFill>
        <p:spPr bwMode="auto">
          <a:xfrm>
            <a:off x="1547664" y="908720"/>
            <a:ext cx="1800200" cy="2510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069298" y="3244334"/>
            <a:ext cx="1005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Заборчи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:\Documents\докум\логопедия копилка\алалия, онр\Черняк клуб складчик\класс 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124744"/>
            <a:ext cx="4546655" cy="44443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"/>
          <p:cNvGrpSpPr/>
          <p:nvPr/>
        </p:nvGrpSpPr>
        <p:grpSpPr>
          <a:xfrm>
            <a:off x="683569" y="1231520"/>
            <a:ext cx="1656183" cy="2627787"/>
            <a:chOff x="683569" y="1231520"/>
            <a:chExt cx="1656183" cy="2627787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r="18370"/>
            <a:stretch>
              <a:fillRect/>
            </a:stretch>
          </p:blipFill>
          <p:spPr bwMode="auto">
            <a:xfrm>
              <a:off x="683569" y="1231520"/>
              <a:ext cx="1656183" cy="1770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755576" y="3212976"/>
              <a:ext cx="15536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/>
                <a:t>МАМА</a:t>
              </a:r>
            </a:p>
          </p:txBody>
        </p:sp>
      </p:grpSp>
      <p:grpSp>
        <p:nvGrpSpPr>
          <p:cNvPr id="3" name="Группа 12"/>
          <p:cNvGrpSpPr/>
          <p:nvPr/>
        </p:nvGrpSpPr>
        <p:grpSpPr>
          <a:xfrm>
            <a:off x="4788024" y="1268760"/>
            <a:ext cx="1656183" cy="2590547"/>
            <a:chOff x="4788024" y="1268760"/>
            <a:chExt cx="1656183" cy="2590547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r="18370"/>
            <a:stretch>
              <a:fillRect/>
            </a:stretch>
          </p:blipFill>
          <p:spPr bwMode="auto">
            <a:xfrm>
              <a:off x="4788024" y="1268760"/>
              <a:ext cx="1656183" cy="1770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4788024" y="3212976"/>
              <a:ext cx="15536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/>
                <a:t>МАМА</a:t>
              </a:r>
            </a:p>
          </p:txBody>
        </p:sp>
      </p:grpSp>
      <p:grpSp>
        <p:nvGrpSpPr>
          <p:cNvPr id="10" name="Группа 10"/>
          <p:cNvGrpSpPr/>
          <p:nvPr/>
        </p:nvGrpSpPr>
        <p:grpSpPr>
          <a:xfrm>
            <a:off x="2840406" y="1268760"/>
            <a:ext cx="1719902" cy="2590547"/>
            <a:chOff x="2840406" y="1268760"/>
            <a:chExt cx="1719902" cy="2590547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9479"/>
            <a:stretch>
              <a:fillRect/>
            </a:stretch>
          </p:blipFill>
          <p:spPr bwMode="auto">
            <a:xfrm>
              <a:off x="2840406" y="1268760"/>
              <a:ext cx="1719902" cy="1805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2987824" y="3212976"/>
              <a:ext cx="13260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/>
                <a:t>ПАПА</a:t>
              </a:r>
              <a:endParaRPr lang="ru-RU" sz="3600" b="1" dirty="0"/>
            </a:p>
          </p:txBody>
        </p:sp>
      </p:grpSp>
      <p:grpSp>
        <p:nvGrpSpPr>
          <p:cNvPr id="11" name="Группа 11"/>
          <p:cNvGrpSpPr/>
          <p:nvPr/>
        </p:nvGrpSpPr>
        <p:grpSpPr>
          <a:xfrm>
            <a:off x="6732240" y="1268760"/>
            <a:ext cx="1719902" cy="2590547"/>
            <a:chOff x="6732240" y="1268760"/>
            <a:chExt cx="1719902" cy="2590547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l="9479"/>
            <a:stretch>
              <a:fillRect/>
            </a:stretch>
          </p:blipFill>
          <p:spPr bwMode="auto">
            <a:xfrm>
              <a:off x="6732240" y="1268760"/>
              <a:ext cx="1719902" cy="1805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Прямоугольник 8"/>
            <p:cNvSpPr/>
            <p:nvPr/>
          </p:nvSpPr>
          <p:spPr>
            <a:xfrm>
              <a:off x="6948264" y="3212976"/>
              <a:ext cx="13260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600" b="1" dirty="0" smtClean="0"/>
                <a:t>ПАПА</a:t>
              </a:r>
              <a:endParaRPr lang="ru-RU" sz="3600" b="1" dirty="0"/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908720"/>
            <a:ext cx="235930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27136" y="1412776"/>
            <a:ext cx="1679877" cy="1364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9992" y="1121384"/>
            <a:ext cx="2215290" cy="21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240" y="1484784"/>
            <a:ext cx="1679877" cy="1364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l="59361"/>
          <a:stretch>
            <a:fillRect/>
          </a:stretch>
        </p:blipFill>
        <p:spPr bwMode="auto">
          <a:xfrm>
            <a:off x="2483768" y="1340768"/>
            <a:ext cx="1922605" cy="3320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r="48250"/>
          <a:stretch>
            <a:fillRect/>
          </a:stretch>
        </p:blipFill>
        <p:spPr bwMode="auto">
          <a:xfrm>
            <a:off x="179512" y="1340768"/>
            <a:ext cx="2448272" cy="3320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59361"/>
          <a:stretch>
            <a:fillRect/>
          </a:stretch>
        </p:blipFill>
        <p:spPr bwMode="auto">
          <a:xfrm>
            <a:off x="6876256" y="1196752"/>
            <a:ext cx="1922605" cy="3320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 l="3044" r="48250"/>
          <a:stretch>
            <a:fillRect/>
          </a:stretch>
        </p:blipFill>
        <p:spPr bwMode="auto">
          <a:xfrm>
            <a:off x="4644008" y="1268760"/>
            <a:ext cx="2304256" cy="3320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9226"/>
          <a:stretch>
            <a:fillRect/>
          </a:stretch>
        </p:blipFill>
        <p:spPr bwMode="auto">
          <a:xfrm>
            <a:off x="2555776" y="908721"/>
            <a:ext cx="158635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r="53730"/>
          <a:stretch>
            <a:fillRect/>
          </a:stretch>
        </p:blipFill>
        <p:spPr bwMode="auto">
          <a:xfrm>
            <a:off x="467544" y="908720"/>
            <a:ext cx="1800200" cy="2510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 l="59226"/>
          <a:stretch>
            <a:fillRect/>
          </a:stretch>
        </p:blipFill>
        <p:spPr bwMode="auto">
          <a:xfrm>
            <a:off x="6804248" y="836712"/>
            <a:ext cx="165618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 r="53730"/>
          <a:stretch>
            <a:fillRect/>
          </a:stretch>
        </p:blipFill>
        <p:spPr bwMode="auto">
          <a:xfrm>
            <a:off x="4572000" y="908720"/>
            <a:ext cx="1800200" cy="236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3"/>
          <p:cNvGrpSpPr/>
          <p:nvPr/>
        </p:nvGrpSpPr>
        <p:grpSpPr>
          <a:xfrm>
            <a:off x="1619672" y="2060848"/>
            <a:ext cx="5400600" cy="3024336"/>
            <a:chOff x="5292080" y="764704"/>
            <a:chExt cx="3635896" cy="1440160"/>
          </a:xfrm>
        </p:grpSpPr>
        <p:pic>
          <p:nvPicPr>
            <p:cNvPr id="1027" name="Рисунок 28"/>
            <p:cNvPicPr>
              <a:picLocks noChangeAspect="1" noChangeArrowheads="1"/>
            </p:cNvPicPr>
            <p:nvPr/>
          </p:nvPicPr>
          <p:blipFill>
            <a:blip r:embed="rId2" cstate="print">
              <a:lum bright="-6000" contrast="48000"/>
            </a:blip>
            <a:srcRect/>
            <a:stretch>
              <a:fillRect/>
            </a:stretch>
          </p:blipFill>
          <p:spPr bwMode="auto">
            <a:xfrm>
              <a:off x="6660232" y="764704"/>
              <a:ext cx="2267744" cy="142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" name="Picture 2" descr="http://lib.podelise.ru/tw_files2/urls_35/2/d-1793/1793_html_md035cb3.jpg"/>
            <p:cNvPicPr>
              <a:picLocks noChangeAspect="1" noChangeArrowheads="1"/>
            </p:cNvPicPr>
            <p:nvPr/>
          </p:nvPicPr>
          <p:blipFill>
            <a:blip r:embed="rId3" cstate="print"/>
            <a:srcRect t="17329" r="48780" b="13356"/>
            <a:stretch>
              <a:fillRect/>
            </a:stretch>
          </p:blipFill>
          <p:spPr bwMode="auto">
            <a:xfrm>
              <a:off x="5292080" y="764704"/>
              <a:ext cx="1512168" cy="1440160"/>
            </a:xfrm>
            <a:prstGeom prst="rect">
              <a:avLst/>
            </a:prstGeom>
            <a:noFill/>
          </p:spPr>
        </p:pic>
      </p:grpSp>
      <p:sp>
        <p:nvSpPr>
          <p:cNvPr id="9" name="7-конечная звезда 8"/>
          <p:cNvSpPr/>
          <p:nvPr/>
        </p:nvSpPr>
        <p:spPr>
          <a:xfrm>
            <a:off x="251520" y="2924944"/>
            <a:ext cx="504056" cy="504056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7-конечная звезда 9"/>
          <p:cNvSpPr/>
          <p:nvPr/>
        </p:nvSpPr>
        <p:spPr>
          <a:xfrm>
            <a:off x="1043608" y="260648"/>
            <a:ext cx="504056" cy="504056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7-конечная звезда 10"/>
          <p:cNvSpPr/>
          <p:nvPr/>
        </p:nvSpPr>
        <p:spPr>
          <a:xfrm>
            <a:off x="7956376" y="620688"/>
            <a:ext cx="504056" cy="504056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7-конечная звезда 12"/>
          <p:cNvSpPr/>
          <p:nvPr/>
        </p:nvSpPr>
        <p:spPr>
          <a:xfrm>
            <a:off x="8100392" y="3068960"/>
            <a:ext cx="504056" cy="504056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7-конечная звезда 24"/>
          <p:cNvSpPr/>
          <p:nvPr/>
        </p:nvSpPr>
        <p:spPr>
          <a:xfrm>
            <a:off x="2987824" y="764704"/>
            <a:ext cx="504056" cy="504056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7-конечная звезда 25"/>
          <p:cNvSpPr/>
          <p:nvPr/>
        </p:nvSpPr>
        <p:spPr>
          <a:xfrm>
            <a:off x="5436096" y="836712"/>
            <a:ext cx="504056" cy="504056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707904" y="188640"/>
            <a:ext cx="20737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«Заборчик»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25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AutoShape 8" descr="https://img2.freepng.ru/20191211/oyg/transparent-orange-5df09320b93757.414743171576047392758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https://img2.freepng.ru/20191211/oyg/transparent-orange-5df09320b93757.414743171576047392758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772816"/>
            <a:ext cx="3657600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Овал 12"/>
          <p:cNvSpPr/>
          <p:nvPr/>
        </p:nvSpPr>
        <p:spPr>
          <a:xfrm>
            <a:off x="611560" y="1124744"/>
            <a:ext cx="576064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115616" y="3501008"/>
            <a:ext cx="576064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228184" y="332656"/>
            <a:ext cx="576064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7452320" y="980728"/>
            <a:ext cx="576064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555776" y="188640"/>
            <a:ext cx="35004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«Рыбка разговаривает»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Рисунок 43"/>
          <p:cNvPicPr>
            <a:picLocks noChangeAspect="1" noChangeArrowheads="1"/>
          </p:cNvPicPr>
          <p:nvPr/>
        </p:nvPicPr>
        <p:blipFill>
          <a:blip r:embed="rId2" cstate="print">
            <a:lum bright="-6000" contrast="36000"/>
          </a:blip>
          <a:srcRect/>
          <a:stretch>
            <a:fillRect/>
          </a:stretch>
        </p:blipFill>
        <p:spPr bwMode="auto">
          <a:xfrm>
            <a:off x="3131840" y="2132856"/>
            <a:ext cx="2632075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764704"/>
            <a:ext cx="1345332" cy="1345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212976"/>
            <a:ext cx="1345332" cy="1345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60648"/>
            <a:ext cx="1345332" cy="1345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/>
          <a:srcRect t="10689" b="59780"/>
          <a:stretch>
            <a:fillRect/>
          </a:stretch>
        </p:blipFill>
        <p:spPr bwMode="auto">
          <a:xfrm>
            <a:off x="2843808" y="980728"/>
            <a:ext cx="24384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 t="10689" b="59780"/>
          <a:stretch>
            <a:fillRect/>
          </a:stretch>
        </p:blipFill>
        <p:spPr bwMode="auto">
          <a:xfrm>
            <a:off x="539552" y="2204864"/>
            <a:ext cx="24384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 t="10689" b="59780"/>
          <a:stretch>
            <a:fillRect/>
          </a:stretch>
        </p:blipFill>
        <p:spPr bwMode="auto">
          <a:xfrm>
            <a:off x="5868144" y="2636912"/>
            <a:ext cx="24384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3635896" y="260648"/>
            <a:ext cx="25900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«Месим тесто»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Documents\докум\логопедия копилка\алалия, онр\Черняк клуб складчик\Клас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844824"/>
            <a:ext cx="3096344" cy="34403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"/>
          <p:cNvGrpSpPr/>
          <p:nvPr/>
        </p:nvGrpSpPr>
        <p:grpSpPr>
          <a:xfrm>
            <a:off x="683569" y="1231520"/>
            <a:ext cx="1656183" cy="2627787"/>
            <a:chOff x="683569" y="1231520"/>
            <a:chExt cx="1656183" cy="2627787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r="18370"/>
            <a:stretch>
              <a:fillRect/>
            </a:stretch>
          </p:blipFill>
          <p:spPr bwMode="auto">
            <a:xfrm>
              <a:off x="683569" y="1231520"/>
              <a:ext cx="1656183" cy="1770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755576" y="3212976"/>
              <a:ext cx="15536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/>
                <a:t>МАМА</a:t>
              </a:r>
            </a:p>
          </p:txBody>
        </p:sp>
      </p:grpSp>
      <p:grpSp>
        <p:nvGrpSpPr>
          <p:cNvPr id="3" name="Группа 12"/>
          <p:cNvGrpSpPr/>
          <p:nvPr/>
        </p:nvGrpSpPr>
        <p:grpSpPr>
          <a:xfrm>
            <a:off x="4788024" y="1268760"/>
            <a:ext cx="1656183" cy="2590547"/>
            <a:chOff x="4788024" y="1268760"/>
            <a:chExt cx="1656183" cy="2590547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r="18370"/>
            <a:stretch>
              <a:fillRect/>
            </a:stretch>
          </p:blipFill>
          <p:spPr bwMode="auto">
            <a:xfrm>
              <a:off x="4788024" y="1268760"/>
              <a:ext cx="1656183" cy="1770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4788024" y="3212976"/>
              <a:ext cx="15536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/>
                <a:t>МАМА</a:t>
              </a:r>
            </a:p>
          </p:txBody>
        </p:sp>
      </p:grpSp>
      <p:grpSp>
        <p:nvGrpSpPr>
          <p:cNvPr id="10" name="Группа 10"/>
          <p:cNvGrpSpPr/>
          <p:nvPr/>
        </p:nvGrpSpPr>
        <p:grpSpPr>
          <a:xfrm>
            <a:off x="2840406" y="1268760"/>
            <a:ext cx="1719902" cy="2590547"/>
            <a:chOff x="2840406" y="1268760"/>
            <a:chExt cx="1719902" cy="2590547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9479"/>
            <a:stretch>
              <a:fillRect/>
            </a:stretch>
          </p:blipFill>
          <p:spPr bwMode="auto">
            <a:xfrm>
              <a:off x="2840406" y="1268760"/>
              <a:ext cx="1719902" cy="1805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2987824" y="3212976"/>
              <a:ext cx="13260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/>
                <a:t>ПАПА</a:t>
              </a:r>
              <a:endParaRPr lang="ru-RU" sz="3600" b="1" dirty="0"/>
            </a:p>
          </p:txBody>
        </p:sp>
      </p:grpSp>
      <p:grpSp>
        <p:nvGrpSpPr>
          <p:cNvPr id="11" name="Группа 11"/>
          <p:cNvGrpSpPr/>
          <p:nvPr/>
        </p:nvGrpSpPr>
        <p:grpSpPr>
          <a:xfrm>
            <a:off x="6732240" y="1268760"/>
            <a:ext cx="1719902" cy="2590547"/>
            <a:chOff x="6732240" y="1268760"/>
            <a:chExt cx="1719902" cy="2590547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l="9479"/>
            <a:stretch>
              <a:fillRect/>
            </a:stretch>
          </p:blipFill>
          <p:spPr bwMode="auto">
            <a:xfrm>
              <a:off x="6732240" y="1268760"/>
              <a:ext cx="1719902" cy="1805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Прямоугольник 8"/>
            <p:cNvSpPr/>
            <p:nvPr/>
          </p:nvSpPr>
          <p:spPr>
            <a:xfrm>
              <a:off x="6948264" y="3212976"/>
              <a:ext cx="13260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600" b="1" dirty="0" smtClean="0"/>
                <a:t>ПАПА</a:t>
              </a:r>
              <a:endParaRPr lang="ru-RU" sz="3600" b="1" dirty="0"/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836712"/>
            <a:ext cx="235930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27136" y="1412776"/>
            <a:ext cx="1679877" cy="1364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9992" y="1121384"/>
            <a:ext cx="2215290" cy="21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240" y="1484784"/>
            <a:ext cx="1679877" cy="1364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4" descr="D:\Documents\докум\логопедия копилка\алалия, онр\Черняк клуб складчик\Класс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31840" y="3284984"/>
            <a:ext cx="2601263" cy="2890292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395536" y="188640"/>
            <a:ext cx="827758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«Учимся отвечать на вопрос КТО?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отрабатываем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перелючение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артикуляционного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аппарата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9226"/>
          <a:stretch>
            <a:fillRect/>
          </a:stretch>
        </p:blipFill>
        <p:spPr bwMode="auto">
          <a:xfrm>
            <a:off x="2555776" y="908721"/>
            <a:ext cx="158635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r="53730"/>
          <a:stretch>
            <a:fillRect/>
          </a:stretch>
        </p:blipFill>
        <p:spPr bwMode="auto">
          <a:xfrm>
            <a:off x="467544" y="908720"/>
            <a:ext cx="1800200" cy="2510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 l="59226"/>
          <a:stretch>
            <a:fillRect/>
          </a:stretch>
        </p:blipFill>
        <p:spPr bwMode="auto">
          <a:xfrm>
            <a:off x="6804248" y="836712"/>
            <a:ext cx="165618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 r="53730"/>
          <a:stretch>
            <a:fillRect/>
          </a:stretch>
        </p:blipFill>
        <p:spPr bwMode="auto">
          <a:xfrm>
            <a:off x="4572000" y="908720"/>
            <a:ext cx="1800200" cy="236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D:\Documents\докум\логопедия копилка\алалия, онр\Черняк клуб складчик\класс p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720" y="1412776"/>
            <a:ext cx="4546655" cy="444435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23528" y="0"/>
            <a:ext cx="8277587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«Учимся отвечать на вопрос КТО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отрабатываем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перелючение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артикуляционного аппарата»</a:t>
            </a: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l="59361"/>
          <a:stretch>
            <a:fillRect/>
          </a:stretch>
        </p:blipFill>
        <p:spPr bwMode="auto">
          <a:xfrm>
            <a:off x="2483768" y="1340768"/>
            <a:ext cx="1922605" cy="3320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r="48250"/>
          <a:stretch>
            <a:fillRect/>
          </a:stretch>
        </p:blipFill>
        <p:spPr bwMode="auto">
          <a:xfrm>
            <a:off x="179512" y="1340768"/>
            <a:ext cx="2448272" cy="3320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59361"/>
          <a:stretch>
            <a:fillRect/>
          </a:stretch>
        </p:blipFill>
        <p:spPr bwMode="auto">
          <a:xfrm>
            <a:off x="6876256" y="1196752"/>
            <a:ext cx="1922605" cy="3320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 l="3044" r="48250"/>
          <a:stretch>
            <a:fillRect/>
          </a:stretch>
        </p:blipFill>
        <p:spPr bwMode="auto">
          <a:xfrm>
            <a:off x="4644008" y="1268760"/>
            <a:ext cx="2304256" cy="3320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D:\Documents\докум\логопедия копилка\алалия, онр\Черняк клуб складчик\класс 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700808"/>
            <a:ext cx="4546655" cy="444435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069298" y="3244334"/>
            <a:ext cx="1005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Заборчи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188640"/>
            <a:ext cx="82775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«Учимся отвечать на вопрос КТО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?,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отрабатываем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перелючение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артикуляционного аппарата»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Прямая соединительная линия 22"/>
          <p:cNvCxnSpPr/>
          <p:nvPr/>
        </p:nvCxnSpPr>
        <p:spPr>
          <a:xfrm>
            <a:off x="2123728" y="2924944"/>
            <a:ext cx="2376264" cy="115212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2195736" y="1412776"/>
            <a:ext cx="2448272" cy="129614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51520" y="1916832"/>
            <a:ext cx="2184078" cy="2184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r="53730"/>
          <a:stretch>
            <a:fillRect/>
          </a:stretch>
        </p:blipFill>
        <p:spPr bwMode="auto">
          <a:xfrm>
            <a:off x="5220072" y="3573016"/>
            <a:ext cx="1800200" cy="2510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 l="59226"/>
          <a:stretch>
            <a:fillRect/>
          </a:stretch>
        </p:blipFill>
        <p:spPr bwMode="auto">
          <a:xfrm>
            <a:off x="5292080" y="692696"/>
            <a:ext cx="158635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Группа 9"/>
          <p:cNvGrpSpPr/>
          <p:nvPr/>
        </p:nvGrpSpPr>
        <p:grpSpPr>
          <a:xfrm>
            <a:off x="2915816" y="3573016"/>
            <a:ext cx="1656183" cy="2627787"/>
            <a:chOff x="683569" y="1231520"/>
            <a:chExt cx="1656183" cy="2627787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 r="18370"/>
            <a:stretch>
              <a:fillRect/>
            </a:stretch>
          </p:blipFill>
          <p:spPr bwMode="auto">
            <a:xfrm>
              <a:off x="683569" y="1231520"/>
              <a:ext cx="1656183" cy="1770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755576" y="3212976"/>
              <a:ext cx="15536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/>
                <a:t>МАМА</a:t>
              </a:r>
            </a:p>
          </p:txBody>
        </p:sp>
      </p:grpSp>
      <p:grpSp>
        <p:nvGrpSpPr>
          <p:cNvPr id="6" name="Группа 11"/>
          <p:cNvGrpSpPr/>
          <p:nvPr/>
        </p:nvGrpSpPr>
        <p:grpSpPr>
          <a:xfrm>
            <a:off x="3059832" y="692696"/>
            <a:ext cx="1719902" cy="2590547"/>
            <a:chOff x="6732240" y="1268760"/>
            <a:chExt cx="1719902" cy="2590547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 l="9479"/>
            <a:stretch>
              <a:fillRect/>
            </a:stretch>
          </p:blipFill>
          <p:spPr bwMode="auto">
            <a:xfrm>
              <a:off x="6732240" y="1268760"/>
              <a:ext cx="1719902" cy="1805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Прямоугольник 10"/>
            <p:cNvSpPr/>
            <p:nvPr/>
          </p:nvSpPr>
          <p:spPr>
            <a:xfrm>
              <a:off x="6948264" y="3212976"/>
              <a:ext cx="13260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600" b="1" dirty="0" smtClean="0"/>
                <a:t>ПАПА</a:t>
              </a:r>
              <a:endParaRPr lang="ru-RU" sz="3600" b="1" dirty="0"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1187624" y="0"/>
            <a:ext cx="69047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Отрабатываем фразу «ЭТО…папа, ЭТО мама…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693</TotalTime>
  <Words>111</Words>
  <Application>Microsoft Office PowerPoint</Application>
  <PresentationFormat>Экран (4:3)</PresentationFormat>
  <Paragraphs>37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компьютер</dc:creator>
  <cp:lastModifiedBy>компьютер</cp:lastModifiedBy>
  <cp:revision>68</cp:revision>
  <dcterms:created xsi:type="dcterms:W3CDTF">2020-04-11T14:50:32Z</dcterms:created>
  <dcterms:modified xsi:type="dcterms:W3CDTF">2021-02-19T06:59:39Z</dcterms:modified>
</cp:coreProperties>
</file>